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Average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Averag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ee046fd04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ee046fd04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ee046fd04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fee046fd04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ee046fd04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ee046fd04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ee046fd04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fee046fd04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ee046fd04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ee046fd04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ee046fd04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ee046fd04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ee046fd04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ee046fd04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ee046fd04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fee046fd04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themuse.com/advice/star-interview-method" TargetMode="External"/><Relationship Id="rId4" Type="http://schemas.openxmlformats.org/officeDocument/2006/relationships/hyperlink" Target="http://pramp.com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linkedin.com/" TargetMode="External"/><Relationship Id="rId4" Type="http://schemas.openxmlformats.org/officeDocument/2006/relationships/hyperlink" Target="https://angel.co/" TargetMode="External"/><Relationship Id="rId5" Type="http://schemas.openxmlformats.org/officeDocument/2006/relationships/hyperlink" Target="https://www.levels.fyi/" TargetMode="External"/><Relationship Id="rId6" Type="http://schemas.openxmlformats.org/officeDocument/2006/relationships/hyperlink" Target="https://www.levels.fyi/" TargetMode="External"/><Relationship Id="rId7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hyperlink" Target="https://www.numbeo.com/cost-of-living/calculator.jsp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turing.com/" TargetMode="External"/><Relationship Id="rId4" Type="http://schemas.openxmlformats.org/officeDocument/2006/relationships/hyperlink" Target="https://www.toptal.com/" TargetMode="External"/><Relationship Id="rId5" Type="http://schemas.openxmlformats.org/officeDocument/2006/relationships/hyperlink" Target="https://www.fiverr.com/" TargetMode="External"/><Relationship Id="rId6" Type="http://schemas.openxmlformats.org/officeDocument/2006/relationships/image" Target="../media/image9.jpg"/><Relationship Id="rId7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zWg7U0OEAoE&amp;list=PLBF3763AF2E1C572F" TargetMode="External"/><Relationship Id="rId4" Type="http://schemas.openxmlformats.org/officeDocument/2006/relationships/hyperlink" Target="https://ocw.mit.edu/courses/6-006-introduction-to-algorithms-spring-2020/" TargetMode="External"/><Relationship Id="rId5" Type="http://schemas.openxmlformats.org/officeDocument/2006/relationships/image" Target="../media/image1.jpg"/><Relationship Id="rId6" Type="http://schemas.openxmlformats.org/officeDocument/2006/relationships/hyperlink" Target="https://www.interviewbit.com/" TargetMode="External"/><Relationship Id="rId7" Type="http://schemas.openxmlformats.org/officeDocument/2006/relationships/hyperlink" Target="https://leetcode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ytebytego.com/" TargetMode="External"/><Relationship Id="rId4" Type="http://schemas.openxmlformats.org/officeDocument/2006/relationships/hyperlink" Target="http://highscalability.com/" TargetMode="External"/><Relationship Id="rId9" Type="http://schemas.openxmlformats.org/officeDocument/2006/relationships/hyperlink" Target="https://www.oreilly.com/library/view/designing-data-intensive-applications/9781491903063/" TargetMode="External"/><Relationship Id="rId5" Type="http://schemas.openxmlformats.org/officeDocument/2006/relationships/hyperlink" Target="https://www.educative.io/courses/grokking-the-system-design-interview" TargetMode="External"/><Relationship Id="rId6" Type="http://schemas.openxmlformats.org/officeDocument/2006/relationships/image" Target="../media/image1.jpg"/><Relationship Id="rId7" Type="http://schemas.openxmlformats.org/officeDocument/2006/relationships/hyperlink" Target="https://www.amazon.in/System-Design-Interview-insiders-Second/dp/B08CMF2CQF" TargetMode="External"/><Relationship Id="rId8" Type="http://schemas.openxmlformats.org/officeDocument/2006/relationships/hyperlink" Target="https://github.com/donnemartin/system-design-prime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gothinkster/realworld" TargetMode="External"/><Relationship Id="rId4" Type="http://schemas.openxmlformats.org/officeDocument/2006/relationships/hyperlink" Target="https://workat.tech/machine-coding/practice" TargetMode="External"/><Relationship Id="rId5" Type="http://schemas.openxmlformats.org/officeDocument/2006/relationships/hyperlink" Target="https://github.com/prasadgujar/low-level-design-primer" TargetMode="External"/><Relationship Id="rId6" Type="http://schemas.openxmlformats.org/officeDocument/2006/relationships/image" Target="../media/image1.jpg"/><Relationship Id="rId7" Type="http://schemas.openxmlformats.org/officeDocument/2006/relationships/hyperlink" Target="https://www.crio.d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land SDE Jobs Outside India?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Tanmay Kacker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Behavioural Round</a:t>
            </a:r>
            <a:endParaRPr/>
          </a:p>
        </p:txBody>
      </p:sp>
      <p:sp>
        <p:nvSpPr>
          <p:cNvPr id="322" name="Google Shape;322;p26"/>
          <p:cNvSpPr txBox="1"/>
          <p:nvPr>
            <p:ph idx="1" type="body"/>
          </p:nvPr>
        </p:nvSpPr>
        <p:spPr>
          <a:xfrm>
            <a:off x="1297500" y="1025100"/>
            <a:ext cx="3798900" cy="3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AKA bar raiser round, cultural fit etc.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Mostly, the last round of your process.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Conducted by either hiring manager or HR. They ask questions regarding past experiences and roles and assess if you are a culture fit or not.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Gets more </a:t>
            </a:r>
            <a:r>
              <a:rPr lang="en-GB"/>
              <a:t>important</a:t>
            </a:r>
            <a:r>
              <a:rPr lang="en-GB"/>
              <a:t> with years of experience.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b="1" lang="en-GB">
                <a:solidFill>
                  <a:schemeClr val="lt2"/>
                </a:solidFill>
              </a:rPr>
              <a:t>Use the </a:t>
            </a:r>
            <a:r>
              <a:rPr b="1" lang="en-GB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STAR</a:t>
            </a:r>
            <a:r>
              <a:rPr b="1" lang="en-GB">
                <a:solidFill>
                  <a:schemeClr val="lt2"/>
                </a:solidFill>
              </a:rPr>
              <a:t> method to make you answers more structured. </a:t>
            </a:r>
            <a:endParaRPr b="1">
              <a:solidFill>
                <a:schemeClr val="l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b="1" lang="en-GB">
                <a:solidFill>
                  <a:schemeClr val="lt2"/>
                </a:solidFill>
              </a:rPr>
              <a:t>Try to give some mock interviews to friends or a third party service like </a:t>
            </a:r>
            <a:r>
              <a:rPr b="1" lang="en-GB" u="sng">
                <a:solidFill>
                  <a:schemeClr val="hlink"/>
                </a:solidFill>
                <a:hlinkClick r:id="rId4"/>
              </a:rPr>
              <a:t>Pramp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descr="offset_comp_267026.jpg" id="323" name="Google Shape;323;p26"/>
          <p:cNvPicPr preferRelativeResize="0"/>
          <p:nvPr/>
        </p:nvPicPr>
        <p:blipFill rotWithShape="1">
          <a:blip r:embed="rId5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324" name="Google Shape;324;p26"/>
          <p:cNvPicPr preferRelativeResize="0"/>
          <p:nvPr/>
        </p:nvPicPr>
        <p:blipFill rotWithShape="1">
          <a:blip r:embed="rId6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325" name="Google Shape;325;p26"/>
          <p:cNvPicPr preferRelativeResize="0"/>
          <p:nvPr/>
        </p:nvPicPr>
        <p:blipFill rotWithShape="1">
          <a:blip r:embed="rId7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326" name="Google Shape;326;p2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Linkedin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AngelList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l</a:t>
            </a:r>
            <a:r>
              <a:rPr lang="en-GB" u="sng">
                <a:solidFill>
                  <a:schemeClr val="hlink"/>
                </a:solidFill>
                <a:hlinkClick r:id="rId6"/>
              </a:rPr>
              <a:t>evels.fyi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Career listings page of companies</a:t>
            </a:r>
            <a:endParaRPr/>
          </a:p>
        </p:txBody>
      </p:sp>
      <p:sp>
        <p:nvSpPr>
          <p:cNvPr id="332" name="Google Shape;332;p27"/>
          <p:cNvSpPr txBox="1"/>
          <p:nvPr>
            <p:ph idx="1" type="body"/>
          </p:nvPr>
        </p:nvSpPr>
        <p:spPr>
          <a:xfrm>
            <a:off x="6428850" y="1704450"/>
            <a:ext cx="2446200" cy="31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Find people working at your target organisation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Send them a concise message stating your background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Ask them nicely if they would be willing to refer you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Do not spam people and respect their privacy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7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334" name="Google Shape;334;p27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7" name="Google Shape;337;p27"/>
          <p:cNvPicPr preferRelativeResize="0"/>
          <p:nvPr/>
        </p:nvPicPr>
        <p:blipFill rotWithShape="1">
          <a:blip r:embed="rId7">
            <a:alphaModFix/>
          </a:blip>
          <a:srcRect b="21737" l="55042" r="26199" t="50090"/>
          <a:stretch/>
        </p:blipFill>
        <p:spPr>
          <a:xfrm>
            <a:off x="3409739" y="978859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7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7"/>
          <p:cNvSpPr txBox="1"/>
          <p:nvPr>
            <p:ph idx="2" type="title"/>
          </p:nvPr>
        </p:nvSpPr>
        <p:spPr>
          <a:xfrm>
            <a:off x="1129400" y="203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How/Where to apply?</a:t>
            </a:r>
            <a:endParaRPr sz="1600"/>
          </a:p>
        </p:txBody>
      </p:sp>
      <p:sp>
        <p:nvSpPr>
          <p:cNvPr id="340" name="Google Shape;340;p27"/>
          <p:cNvSpPr txBox="1"/>
          <p:nvPr>
            <p:ph type="title"/>
          </p:nvPr>
        </p:nvSpPr>
        <p:spPr>
          <a:xfrm>
            <a:off x="156875" y="1404225"/>
            <a:ext cx="3112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Job Listings portals</a:t>
            </a:r>
            <a:endParaRPr/>
          </a:p>
        </p:txBody>
      </p:sp>
      <p:sp>
        <p:nvSpPr>
          <p:cNvPr id="341" name="Google Shape;341;p27"/>
          <p:cNvSpPr txBox="1"/>
          <p:nvPr>
            <p:ph type="title"/>
          </p:nvPr>
        </p:nvSpPr>
        <p:spPr>
          <a:xfrm>
            <a:off x="5968225" y="1117350"/>
            <a:ext cx="3112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Referrals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Visa Process</a:t>
            </a:r>
            <a:endParaRPr/>
          </a:p>
        </p:txBody>
      </p:sp>
      <p:sp>
        <p:nvSpPr>
          <p:cNvPr id="347" name="Google Shape;347;p28"/>
          <p:cNvSpPr txBox="1"/>
          <p:nvPr>
            <p:ph idx="1" type="body"/>
          </p:nvPr>
        </p:nvSpPr>
        <p:spPr>
          <a:xfrm>
            <a:off x="1387150" y="1340600"/>
            <a:ext cx="3798900" cy="29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To work outside India, you would require a visa of the destination country.</a:t>
            </a:r>
            <a:br>
              <a:rPr lang="en-GB" sz="1400"/>
            </a:b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For non-US roles, this process is trivial and is handled by your company.</a:t>
            </a:r>
            <a:br>
              <a:rPr lang="en-GB" sz="1400"/>
            </a:b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US is where things get a little complicated.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chemeClr val="lt2"/>
              </a:solidFill>
            </a:endParaRPr>
          </a:p>
        </p:txBody>
      </p:sp>
      <p:pic>
        <p:nvPicPr>
          <p:cNvPr descr="offset_comp_267026.jpg" id="348" name="Google Shape;348;p28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349" name="Google Shape;349;p28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350" name="Google Shape;350;p28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351" name="Google Shape;351;p2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 txBox="1"/>
          <p:nvPr>
            <p:ph type="title"/>
          </p:nvPr>
        </p:nvSpPr>
        <p:spPr>
          <a:xfrm>
            <a:off x="361075" y="1924849"/>
            <a:ext cx="2485200" cy="29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You need to working in the company for 1 year before getting an L1 visa.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Changing companies is not allowed.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Your spouse can get an L2 visa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The L-1 is initially valid for three years.</a:t>
            </a:r>
            <a:endParaRPr sz="1200"/>
          </a:p>
        </p:txBody>
      </p:sp>
      <p:sp>
        <p:nvSpPr>
          <p:cNvPr id="357" name="Google Shape;357;p2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 - Different work visas</a:t>
            </a:r>
            <a:endParaRPr sz="1000"/>
          </a:p>
        </p:txBody>
      </p:sp>
      <p:grpSp>
        <p:nvGrpSpPr>
          <p:cNvPr id="358" name="Google Shape;358;p29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359" name="Google Shape;359;p29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2" name="Google Shape;362;p29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63" name="Google Shape;363;p29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9"/>
          <p:cNvSpPr txBox="1"/>
          <p:nvPr>
            <p:ph type="title"/>
          </p:nvPr>
        </p:nvSpPr>
        <p:spPr>
          <a:xfrm>
            <a:off x="156875" y="1404225"/>
            <a:ext cx="3112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L1 Visa</a:t>
            </a:r>
            <a:endParaRPr/>
          </a:p>
        </p:txBody>
      </p:sp>
      <p:sp>
        <p:nvSpPr>
          <p:cNvPr id="365" name="Google Shape;365;p29"/>
          <p:cNvSpPr txBox="1"/>
          <p:nvPr>
            <p:ph type="title"/>
          </p:nvPr>
        </p:nvSpPr>
        <p:spPr>
          <a:xfrm>
            <a:off x="5836275" y="1924849"/>
            <a:ext cx="2485200" cy="29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Requires company sponsorship.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Visa interview followed by a lottery system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25% chance of you getting a visa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66" name="Google Shape;366;p29"/>
          <p:cNvSpPr txBox="1"/>
          <p:nvPr>
            <p:ph type="title"/>
          </p:nvPr>
        </p:nvSpPr>
        <p:spPr>
          <a:xfrm>
            <a:off x="5632075" y="1404225"/>
            <a:ext cx="3112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H1B</a:t>
            </a:r>
            <a:r>
              <a:rPr lang="en-GB">
                <a:solidFill>
                  <a:schemeClr val="dk1"/>
                </a:solidFill>
              </a:rPr>
              <a:t> Visa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0"/>
          <p:cNvSpPr txBox="1"/>
          <p:nvPr>
            <p:ph type="title"/>
          </p:nvPr>
        </p:nvSpPr>
        <p:spPr>
          <a:xfrm>
            <a:off x="372275" y="2087700"/>
            <a:ext cx="3236100" cy="28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Rent - ₹40K (2BHK)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Misc. -  ₹10K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Eating out - ₹20K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Total - ₹70K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Tax - 25% - ₹62.5K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Gross savings - ₹1.2 L</a:t>
            </a:r>
            <a:endParaRPr/>
          </a:p>
        </p:txBody>
      </p:sp>
      <p:pic>
        <p:nvPicPr>
          <p:cNvPr descr="offset_comp_342327_edited.jpg" id="372" name="Google Shape;372;p30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675963" y="1576938"/>
            <a:ext cx="1838700" cy="21306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3" name="Google Shape;373;p30"/>
          <p:cNvSpPr txBox="1"/>
          <p:nvPr>
            <p:ph idx="2"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Cost of Living: Comparison</a:t>
            </a:r>
            <a:endParaRPr sz="1600"/>
          </a:p>
        </p:txBody>
      </p:sp>
      <p:sp>
        <p:nvSpPr>
          <p:cNvPr id="374" name="Google Shape;374;p30"/>
          <p:cNvSpPr txBox="1"/>
          <p:nvPr>
            <p:ph type="title"/>
          </p:nvPr>
        </p:nvSpPr>
        <p:spPr>
          <a:xfrm>
            <a:off x="728400" y="1404225"/>
            <a:ext cx="23085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30 LPA (India)</a:t>
            </a:r>
            <a:endParaRPr/>
          </a:p>
        </p:txBody>
      </p:sp>
      <p:sp>
        <p:nvSpPr>
          <p:cNvPr id="375" name="Google Shape;375;p30"/>
          <p:cNvSpPr txBox="1"/>
          <p:nvPr>
            <p:ph type="title"/>
          </p:nvPr>
        </p:nvSpPr>
        <p:spPr>
          <a:xfrm>
            <a:off x="5974675" y="1991325"/>
            <a:ext cx="3090900" cy="28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Rent - ₹65K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Misc. - ₹20K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Eating out - ₹40K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Total - ₹125K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Tax - 40% - ₹180K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Gross savings - ₹1.5 L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6" name="Google Shape;376;p30"/>
          <p:cNvSpPr txBox="1"/>
          <p:nvPr>
            <p:ph type="title"/>
          </p:nvPr>
        </p:nvSpPr>
        <p:spPr>
          <a:xfrm>
            <a:off x="6153750" y="1307850"/>
            <a:ext cx="1948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65K Euros </a:t>
            </a:r>
            <a:r>
              <a:rPr lang="en-GB">
                <a:solidFill>
                  <a:schemeClr val="dk1"/>
                </a:solidFill>
              </a:rPr>
              <a:t> (52 LPA)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7" name="Google Shape;377;p30"/>
          <p:cNvSpPr txBox="1"/>
          <p:nvPr>
            <p:ph idx="2" type="title"/>
          </p:nvPr>
        </p:nvSpPr>
        <p:spPr>
          <a:xfrm>
            <a:off x="4994350" y="4591450"/>
            <a:ext cx="32361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Cost of living calculator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Remote Jobs</a:t>
            </a:r>
            <a:endParaRPr/>
          </a:p>
        </p:txBody>
      </p:sp>
      <p:sp>
        <p:nvSpPr>
          <p:cNvPr id="383" name="Google Shape;383;p31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Turing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Toptal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Fiverr</a:t>
            </a:r>
            <a:endParaRPr/>
          </a:p>
        </p:txBody>
      </p:sp>
      <p:grpSp>
        <p:nvGrpSpPr>
          <p:cNvPr id="384" name="Google Shape;384;p31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385" name="Google Shape;385;p3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393" name="Google Shape;393;p31"/>
          <p:cNvPicPr preferRelativeResize="0"/>
          <p:nvPr/>
        </p:nvPicPr>
        <p:blipFill rotWithShape="1">
          <a:blip r:embed="rId6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31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395" name="Google Shape;395;p3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9" name="Google Shape;399;p31"/>
          <p:cNvPicPr preferRelativeResize="0"/>
          <p:nvPr/>
        </p:nvPicPr>
        <p:blipFill rotWithShape="1">
          <a:blip r:embed="rId7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1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31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02" name="Google Shape;402;p31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6" name="Google Shape;406;p31"/>
          <p:cNvPicPr preferRelativeResize="0"/>
          <p:nvPr/>
        </p:nvPicPr>
        <p:blipFill rotWithShape="1">
          <a:blip r:embed="rId7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07" name="Google Shape;407;p31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1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409" name="Google Shape;409;p3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31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414" name="Google Shape;414;p3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5" name="Google Shape;415;p3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16" name="Google Shape;416;p3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18" name="Google Shape;418;p31"/>
          <p:cNvPicPr preferRelativeResize="0"/>
          <p:nvPr/>
        </p:nvPicPr>
        <p:blipFill rotWithShape="1">
          <a:blip r:embed="rId7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19" name="Google Shape;419;p31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420" name="Google Shape;420;p31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28" name="Google Shape;428;p31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2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434" name="Google Shape;434;p32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35" name="Google Shape;435;p3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43" name="Google Shape;443;p32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2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32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46" name="Google Shape;446;p3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50" name="Google Shape;450;p32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2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32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53" name="Google Shape;453;p32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57" name="Google Shape;457;p32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58" name="Google Shape;458;p32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32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60" name="Google Shape;460;p3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2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65" name="Google Shape;465;p32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6" name="Google Shape;466;p32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67" name="Google Shape;467;p32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32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69" name="Google Shape;469;p32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70" name="Google Shape;470;p32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71" name="Google Shape;471;p32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79" name="Google Shape;479;p32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Interview Process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Road Map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Years of experience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Compensation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Visa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Cost of living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Interview Process</a:t>
            </a:r>
            <a:endParaRPr/>
          </a:p>
        </p:txBody>
      </p:sp>
      <p:grpSp>
        <p:nvGrpSpPr>
          <p:cNvPr id="246" name="Google Shape;246;p19"/>
          <p:cNvGrpSpPr/>
          <p:nvPr/>
        </p:nvGrpSpPr>
        <p:grpSpPr>
          <a:xfrm>
            <a:off x="102975" y="1458914"/>
            <a:ext cx="2726700" cy="3482836"/>
            <a:chOff x="0" y="1189989"/>
            <a:chExt cx="2726700" cy="3482836"/>
          </a:xfrm>
        </p:grpSpPr>
        <p:sp>
          <p:nvSpPr>
            <p:cNvPr id="247" name="Google Shape;247;p19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Coding Interviews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8" name="Google Shape;248;p19"/>
            <p:cNvSpPr txBox="1"/>
            <p:nvPr/>
          </p:nvSpPr>
          <p:spPr>
            <a:xfrm>
              <a:off x="410850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DSA round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9" name="Google Shape;249;p19"/>
          <p:cNvGrpSpPr/>
          <p:nvPr/>
        </p:nvGrpSpPr>
        <p:grpSpPr>
          <a:xfrm>
            <a:off x="2366400" y="1458700"/>
            <a:ext cx="2541300" cy="3483050"/>
            <a:chOff x="2263425" y="1189775"/>
            <a:chExt cx="2541300" cy="3483050"/>
          </a:xfrm>
        </p:grpSpPr>
        <p:sp>
          <p:nvSpPr>
            <p:cNvPr id="250" name="Google Shape;250;p19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System Design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" name="Google Shape;251;p19"/>
            <p:cNvSpPr txBox="1"/>
            <p:nvPr/>
          </p:nvSpPr>
          <p:spPr>
            <a:xfrm>
              <a:off x="2512202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HLD discussions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Common system design questions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2" name="Google Shape;252;p19"/>
          <p:cNvGrpSpPr/>
          <p:nvPr/>
        </p:nvGrpSpPr>
        <p:grpSpPr>
          <a:xfrm>
            <a:off x="4432949" y="1458700"/>
            <a:ext cx="2541300" cy="3483050"/>
            <a:chOff x="4329974" y="1189775"/>
            <a:chExt cx="2541300" cy="3483050"/>
          </a:xfrm>
        </p:grpSpPr>
        <p:sp>
          <p:nvSpPr>
            <p:cNvPr id="253" name="Google Shape;253;p19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Machine Coding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4" name="Google Shape;254;p19"/>
            <p:cNvSpPr txBox="1"/>
            <p:nvPr/>
          </p:nvSpPr>
          <p:spPr>
            <a:xfrm>
              <a:off x="4613553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LLD implementation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In-person or home assignment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5" name="Google Shape;255;p19"/>
          <p:cNvGrpSpPr/>
          <p:nvPr/>
        </p:nvGrpSpPr>
        <p:grpSpPr>
          <a:xfrm>
            <a:off x="6499714" y="1458700"/>
            <a:ext cx="2541300" cy="3483050"/>
            <a:chOff x="6396739" y="1189775"/>
            <a:chExt cx="2541300" cy="3483050"/>
          </a:xfrm>
        </p:grpSpPr>
        <p:sp>
          <p:nvSpPr>
            <p:cNvPr id="256" name="Google Shape;256;p19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Behavioural Interviews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7" name="Google Shape;257;p19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Last </a:t>
              </a: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round</a:t>
              </a: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with either hiring manager or HR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Culture fit assessment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Coding Interviews</a:t>
            </a:r>
            <a:endParaRPr/>
          </a:p>
        </p:txBody>
      </p:sp>
      <p:sp>
        <p:nvSpPr>
          <p:cNvPr id="263" name="Google Shape;263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4" name="Google Shape;264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Standard data structures and algorithms round. The </a:t>
            </a:r>
            <a:r>
              <a:rPr lang="en-GB">
                <a:solidFill>
                  <a:srgbClr val="FFFFFF"/>
                </a:solidFill>
              </a:rPr>
              <a:t>difficulty</a:t>
            </a:r>
            <a:r>
              <a:rPr lang="en-GB">
                <a:solidFill>
                  <a:srgbClr val="FFFFFF"/>
                </a:solidFill>
              </a:rPr>
              <a:t> can range from questions like inverting a binary tree to the skyline problem using segment trees.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5" name="Google Shape;265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6" name="Google Shape;266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difficulty of the DSA rounds decreases with years of experience. Freshers can expect harder questions compared to professional with a little more years of experience.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7" name="Google Shape;267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8" name="Google Shape;268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DSA rounds tend to be harder in India when compared to companies outside India. MAANG companies have a consistent difficulty level across geographies.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/>
          <p:nvPr>
            <p:ph type="title"/>
          </p:nvPr>
        </p:nvSpPr>
        <p:spPr>
          <a:xfrm>
            <a:off x="372276" y="2087700"/>
            <a:ext cx="28437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IIT - Delhi Lectures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MIT OCW </a:t>
            </a:r>
            <a:endParaRPr/>
          </a:p>
        </p:txBody>
      </p:sp>
      <p:pic>
        <p:nvPicPr>
          <p:cNvPr descr="offset_comp_342327_edited.jpg" id="274" name="Google Shape;274;p21"/>
          <p:cNvPicPr preferRelativeResize="0"/>
          <p:nvPr/>
        </p:nvPicPr>
        <p:blipFill rotWithShape="1">
          <a:blip r:embed="rId5">
            <a:alphaModFix/>
          </a:blip>
          <a:srcRect b="31656" l="47792" r="32558" t="42078"/>
          <a:stretch/>
        </p:blipFill>
        <p:spPr>
          <a:xfrm>
            <a:off x="3675963" y="1576938"/>
            <a:ext cx="1838700" cy="21306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5" name="Google Shape;275;p21"/>
          <p:cNvSpPr txBox="1"/>
          <p:nvPr>
            <p:ph idx="2"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Coding Interviews: Resources</a:t>
            </a:r>
            <a:endParaRPr sz="1600"/>
          </a:p>
        </p:txBody>
      </p:sp>
      <p:sp>
        <p:nvSpPr>
          <p:cNvPr id="276" name="Google Shape;276;p21"/>
          <p:cNvSpPr txBox="1"/>
          <p:nvPr>
            <p:ph type="title"/>
          </p:nvPr>
        </p:nvSpPr>
        <p:spPr>
          <a:xfrm>
            <a:off x="916850" y="1404225"/>
            <a:ext cx="16158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Learn</a:t>
            </a:r>
            <a:endParaRPr/>
          </a:p>
        </p:txBody>
      </p:sp>
      <p:sp>
        <p:nvSpPr>
          <p:cNvPr id="277" name="Google Shape;277;p21"/>
          <p:cNvSpPr txBox="1"/>
          <p:nvPr>
            <p:ph type="title"/>
          </p:nvPr>
        </p:nvSpPr>
        <p:spPr>
          <a:xfrm>
            <a:off x="6795825" y="1404225"/>
            <a:ext cx="16158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Practice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8" name="Google Shape;278;p21"/>
          <p:cNvSpPr txBox="1"/>
          <p:nvPr>
            <p:ph type="title"/>
          </p:nvPr>
        </p:nvSpPr>
        <p:spPr>
          <a:xfrm>
            <a:off x="5974676" y="1991325"/>
            <a:ext cx="28437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6"/>
              </a:rPr>
              <a:t>InterviewBit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7"/>
              </a:rPr>
              <a:t>LeetCode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"/>
          <p:cNvSpPr txBox="1"/>
          <p:nvPr>
            <p:ph type="title"/>
          </p:nvPr>
        </p:nvSpPr>
        <p:spPr>
          <a:xfrm>
            <a:off x="1297500" y="393750"/>
            <a:ext cx="70389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Sample System Design: Design Hotstar</a:t>
            </a:r>
            <a:endParaRPr/>
          </a:p>
        </p:txBody>
      </p:sp>
      <p:sp>
        <p:nvSpPr>
          <p:cNvPr id="284" name="Google Shape;284;p22"/>
          <p:cNvSpPr txBox="1"/>
          <p:nvPr/>
        </p:nvSpPr>
        <p:spPr>
          <a:xfrm>
            <a:off x="515475" y="1743650"/>
            <a:ext cx="15150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SDE - </a:t>
            </a: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5" name="Google Shape;285;p22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Come up with the schema of the various entities and list down the APIs required. The interviewer may expect a DSA solution to a targeted problem like searching for titles.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6" name="Google Shape;286;p22"/>
          <p:cNvSpPr txBox="1"/>
          <p:nvPr/>
        </p:nvSpPr>
        <p:spPr>
          <a:xfrm>
            <a:off x="515400" y="2658475"/>
            <a:ext cx="15150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SDE - </a:t>
            </a: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7" name="Google Shape;287;p22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Present design decisions like choice of the database and the architectural overview of the application based on scale estimates and future requirements.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8" name="Google Shape;288;p22"/>
          <p:cNvSpPr txBox="1"/>
          <p:nvPr/>
        </p:nvSpPr>
        <p:spPr>
          <a:xfrm>
            <a:off x="515400" y="3573350"/>
            <a:ext cx="15150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SDE - </a:t>
            </a: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9" name="Google Shape;289;p22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Construct the data ingestion layer for Hotstar and pose an event driven framework to solve various requirements. An SDE-III should also consider the future state of the system and build </a:t>
            </a:r>
            <a:r>
              <a:rPr lang="en-GB">
                <a:solidFill>
                  <a:srgbClr val="FFFFFF"/>
                </a:solidFill>
              </a:rPr>
              <a:t>something</a:t>
            </a:r>
            <a:r>
              <a:rPr lang="en-GB">
                <a:solidFill>
                  <a:srgbClr val="FFFFFF"/>
                </a:solidFill>
              </a:rPr>
              <a:t> which can handle the scale a year down the line.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0" name="Google Shape;290;p22"/>
          <p:cNvSpPr txBox="1"/>
          <p:nvPr>
            <p:ph type="title"/>
          </p:nvPr>
        </p:nvSpPr>
        <p:spPr>
          <a:xfrm>
            <a:off x="1449600" y="1068713"/>
            <a:ext cx="70389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Expectations from different SDE levels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type="title"/>
          </p:nvPr>
        </p:nvSpPr>
        <p:spPr>
          <a:xfrm>
            <a:off x="372276" y="2087700"/>
            <a:ext cx="28437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ByteByteGo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High Scalability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Educative</a:t>
            </a:r>
            <a:endParaRPr/>
          </a:p>
        </p:txBody>
      </p:sp>
      <p:pic>
        <p:nvPicPr>
          <p:cNvPr descr="offset_comp_342327_edited.jpg" id="296" name="Google Shape;296;p23"/>
          <p:cNvPicPr preferRelativeResize="0"/>
          <p:nvPr/>
        </p:nvPicPr>
        <p:blipFill rotWithShape="1">
          <a:blip r:embed="rId6">
            <a:alphaModFix/>
          </a:blip>
          <a:srcRect b="31656" l="47792" r="32558" t="42078"/>
          <a:stretch/>
        </p:blipFill>
        <p:spPr>
          <a:xfrm>
            <a:off x="3675963" y="1576938"/>
            <a:ext cx="1838700" cy="21306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7" name="Google Shape;297;p23"/>
          <p:cNvSpPr txBox="1"/>
          <p:nvPr>
            <p:ph idx="2"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System Design</a:t>
            </a:r>
            <a:r>
              <a:rPr lang="en-GB" sz="1600"/>
              <a:t>: Resources</a:t>
            </a:r>
            <a:endParaRPr sz="1600"/>
          </a:p>
        </p:txBody>
      </p:sp>
      <p:sp>
        <p:nvSpPr>
          <p:cNvPr id="298" name="Google Shape;298;p23"/>
          <p:cNvSpPr txBox="1"/>
          <p:nvPr>
            <p:ph type="title"/>
          </p:nvPr>
        </p:nvSpPr>
        <p:spPr>
          <a:xfrm>
            <a:off x="916850" y="1404225"/>
            <a:ext cx="16158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Learn</a:t>
            </a:r>
            <a:endParaRPr/>
          </a:p>
        </p:txBody>
      </p:sp>
      <p:sp>
        <p:nvSpPr>
          <p:cNvPr id="299" name="Google Shape;299;p23"/>
          <p:cNvSpPr txBox="1"/>
          <p:nvPr>
            <p:ph type="title"/>
          </p:nvPr>
        </p:nvSpPr>
        <p:spPr>
          <a:xfrm>
            <a:off x="6795825" y="1404225"/>
            <a:ext cx="16158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Practice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0" name="Google Shape;300;p23"/>
          <p:cNvSpPr txBox="1"/>
          <p:nvPr>
            <p:ph type="title"/>
          </p:nvPr>
        </p:nvSpPr>
        <p:spPr>
          <a:xfrm>
            <a:off x="5974676" y="1991325"/>
            <a:ext cx="28437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7"/>
              </a:rPr>
              <a:t>Alex Xu - An insider's guide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8"/>
              </a:rPr>
              <a:t>System Design Primer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9"/>
              </a:rPr>
              <a:t>Design data intensive applications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Coding interviews</a:t>
            </a:r>
            <a:endParaRPr/>
          </a:p>
        </p:txBody>
      </p:sp>
      <p:sp>
        <p:nvSpPr>
          <p:cNvPr id="306" name="Google Shape;306;p2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is where you get your hands dirty.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Companies either provide home assignments or have an in-person round where you are expected to </a:t>
            </a:r>
            <a:r>
              <a:rPr lang="en-GB"/>
              <a:t>implement</a:t>
            </a:r>
            <a:r>
              <a:rPr lang="en-GB"/>
              <a:t> a solution end to end.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Questions can range from basic real world examples like Design a Bird to complex technical requirements like Design a web crawler.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Focus is on extensibility and maintainability. Performance or scalability is not evaluated.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"/>
          <p:cNvSpPr txBox="1"/>
          <p:nvPr>
            <p:ph type="title"/>
          </p:nvPr>
        </p:nvSpPr>
        <p:spPr>
          <a:xfrm>
            <a:off x="372276" y="2087700"/>
            <a:ext cx="28437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Real World - Github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workat.tech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LLD primer</a:t>
            </a:r>
            <a:endParaRPr/>
          </a:p>
        </p:txBody>
      </p:sp>
      <p:pic>
        <p:nvPicPr>
          <p:cNvPr descr="offset_comp_342327_edited.jpg" id="312" name="Google Shape;312;p25"/>
          <p:cNvPicPr preferRelativeResize="0"/>
          <p:nvPr/>
        </p:nvPicPr>
        <p:blipFill rotWithShape="1">
          <a:blip r:embed="rId6">
            <a:alphaModFix/>
          </a:blip>
          <a:srcRect b="31656" l="47792" r="32558" t="42078"/>
          <a:stretch/>
        </p:blipFill>
        <p:spPr>
          <a:xfrm>
            <a:off x="3675963" y="1576938"/>
            <a:ext cx="1838700" cy="21306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3" name="Google Shape;313;p25"/>
          <p:cNvSpPr txBox="1"/>
          <p:nvPr>
            <p:ph idx="2"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Machine Coding:</a:t>
            </a:r>
            <a:r>
              <a:rPr lang="en-GB" sz="1600"/>
              <a:t> Resources</a:t>
            </a:r>
            <a:endParaRPr sz="1600"/>
          </a:p>
        </p:txBody>
      </p:sp>
      <p:sp>
        <p:nvSpPr>
          <p:cNvPr id="314" name="Google Shape;314;p25"/>
          <p:cNvSpPr txBox="1"/>
          <p:nvPr>
            <p:ph type="title"/>
          </p:nvPr>
        </p:nvSpPr>
        <p:spPr>
          <a:xfrm>
            <a:off x="916850" y="1404225"/>
            <a:ext cx="16158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Free</a:t>
            </a:r>
            <a:endParaRPr/>
          </a:p>
        </p:txBody>
      </p:sp>
      <p:sp>
        <p:nvSpPr>
          <p:cNvPr id="315" name="Google Shape;315;p25"/>
          <p:cNvSpPr txBox="1"/>
          <p:nvPr>
            <p:ph type="title"/>
          </p:nvPr>
        </p:nvSpPr>
        <p:spPr>
          <a:xfrm>
            <a:off x="6795825" y="1404225"/>
            <a:ext cx="16158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Paid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6" name="Google Shape;316;p25"/>
          <p:cNvSpPr txBox="1"/>
          <p:nvPr>
            <p:ph type="title"/>
          </p:nvPr>
        </p:nvSpPr>
        <p:spPr>
          <a:xfrm>
            <a:off x="5974676" y="1991325"/>
            <a:ext cx="28437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7"/>
              </a:rPr>
              <a:t>Crio.do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